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3" r:id="rId2"/>
    <p:sldId id="275" r:id="rId3"/>
    <p:sldId id="276" r:id="rId4"/>
    <p:sldId id="277" r:id="rId5"/>
    <p:sldId id="259" r:id="rId6"/>
    <p:sldId id="278" r:id="rId7"/>
    <p:sldId id="279" r:id="rId8"/>
    <p:sldId id="280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3594B-E1E8-4965-8CAB-05269A4D4EF1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FAE30-F2D3-4506-8B98-D96B3F0F3489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50A0B9-1E1C-4EC0-B2B1-3757A4C9F75E}" type="slidenum">
              <a:rPr lang="id-ID" smtClean="0">
                <a:latin typeface="Times New Roman" pitchFamily="18" charset="0"/>
              </a:rPr>
              <a:pPr/>
              <a:t>3</a:t>
            </a:fld>
            <a:endParaRPr lang="id-ID" smtClean="0">
              <a:latin typeface="Times New Roman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2B76FD-4375-4BF9-A8A8-70F5859A33DC}" type="slidenum">
              <a:rPr lang="id-ID" smtClean="0">
                <a:latin typeface="Times New Roman" pitchFamily="18" charset="0"/>
              </a:rPr>
              <a:pPr/>
              <a:t>6</a:t>
            </a:fld>
            <a:endParaRPr lang="id-ID" smtClean="0">
              <a:latin typeface="Times New Roman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6E2F8A-87CF-40D1-9165-0FB523C9FAB0}" type="slidenum">
              <a:rPr lang="id-ID" smtClean="0">
                <a:latin typeface="Times New Roman" pitchFamily="18" charset="0"/>
              </a:rPr>
              <a:pPr/>
              <a:t>7</a:t>
            </a:fld>
            <a:endParaRPr lang="id-ID" smtClean="0">
              <a:latin typeface="Times New Roman" pitchFamily="18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DBB33C-CE36-4880-8250-A166396478A0}" type="slidenum">
              <a:rPr lang="id-ID" smtClean="0">
                <a:latin typeface="Times New Roman" pitchFamily="18" charset="0"/>
              </a:rPr>
              <a:pPr/>
              <a:t>8</a:t>
            </a:fld>
            <a:endParaRPr lang="id-ID" smtClean="0">
              <a:latin typeface="Times New Roman" pitchFamily="18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B335854-23D5-46E2-95A2-F30A958FD2B7}" type="slidenum">
              <a:rPr lang="en-US"/>
              <a:pPr/>
              <a:t>12</a:t>
            </a:fld>
            <a:endParaRPr lang="en-US"/>
          </a:p>
        </p:txBody>
      </p:sp>
      <p:sp>
        <p:nvSpPr>
          <p:cNvPr id="2662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26628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0477" tIns="44445" rIns="90477" bIns="4444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F16E309-E269-4058-9611-0B12BBC56037}" type="slidenum">
              <a:rPr lang="en-US"/>
              <a:pPr/>
              <a:t>13</a:t>
            </a:fld>
            <a:endParaRPr lang="en-US"/>
          </a:p>
        </p:txBody>
      </p:sp>
      <p:sp>
        <p:nvSpPr>
          <p:cNvPr id="2765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27652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0477" tIns="44445" rIns="90477" bIns="4444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AFA5620-CE93-4A43-A01B-2D8C5971F0B9}" type="slidenum">
              <a:rPr lang="en-US"/>
              <a:pPr/>
              <a:t>14</a:t>
            </a:fld>
            <a:endParaRPr lang="en-US"/>
          </a:p>
        </p:txBody>
      </p:sp>
      <p:sp>
        <p:nvSpPr>
          <p:cNvPr id="2867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28676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0477" tIns="44445" rIns="90477" bIns="4444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057463F-C3B9-474A-9CA8-21EF38B9F370}" type="slidenum">
              <a:rPr lang="en-US"/>
              <a:pPr/>
              <a:t>15</a:t>
            </a:fld>
            <a:endParaRPr lang="en-US"/>
          </a:p>
        </p:txBody>
      </p:sp>
      <p:sp>
        <p:nvSpPr>
          <p:cNvPr id="2969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29700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0477" tIns="44445" rIns="90477" bIns="4444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27E7-7B97-4308-BF66-06F5C8840C7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42EA-586E-446F-A628-86BC640F70A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27E7-7B97-4308-BF66-06F5C8840C7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42EA-586E-446F-A628-86BC640F70A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27E7-7B97-4308-BF66-06F5C8840C7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42EA-586E-446F-A628-86BC640F70A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27E7-7B97-4308-BF66-06F5C8840C7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42EA-586E-446F-A628-86BC640F70A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27E7-7B97-4308-BF66-06F5C8840C7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42EA-586E-446F-A628-86BC640F70A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27E7-7B97-4308-BF66-06F5C8840C7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42EA-586E-446F-A628-86BC640F70A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27E7-7B97-4308-BF66-06F5C8840C7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42EA-586E-446F-A628-86BC640F70A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27E7-7B97-4308-BF66-06F5C8840C7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42EA-586E-446F-A628-86BC640F70A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27E7-7B97-4308-BF66-06F5C8840C7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42EA-586E-446F-A628-86BC640F70A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27E7-7B97-4308-BF66-06F5C8840C7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42EA-586E-446F-A628-86BC640F70A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27E7-7B97-4308-BF66-06F5C8840C7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42EA-586E-446F-A628-86BC640F70A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727E7-7B97-4308-BF66-06F5C8840C7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942EA-586E-446F-A628-86BC640F70AC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143000"/>
            <a:ext cx="7772400" cy="1470025"/>
          </a:xfrm>
        </p:spPr>
        <p:txBody>
          <a:bodyPr/>
          <a:lstStyle/>
          <a:p>
            <a:pPr eaLnBrk="1" hangingPunct="1"/>
            <a:r>
              <a:rPr lang="en-US" sz="7200" smtClean="0"/>
              <a:t>PENDAHULUAN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OLEH:</a:t>
            </a:r>
          </a:p>
          <a:p>
            <a:pPr eaLnBrk="1" hangingPunct="1"/>
            <a:r>
              <a:rPr lang="id-ID" dirty="0" smtClean="0"/>
              <a:t>MOH. AMIN</a:t>
            </a:r>
            <a:endParaRPr lang="en-US" dirty="0" smtClean="0"/>
          </a:p>
          <a:p>
            <a:pPr eaLnBrk="1" hangingPunct="1"/>
            <a:r>
              <a:rPr lang="en-US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smtClean="0"/>
              <a:t>Data menurut sumbernya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3505200"/>
          </a:xfrm>
        </p:spPr>
        <p:txBody>
          <a:bodyPr/>
          <a:lstStyle/>
          <a:p>
            <a:pPr eaLnBrk="1" hangingPunct="1"/>
            <a:r>
              <a:rPr lang="en-US" sz="2400" smtClean="0"/>
              <a:t>Data intern: data yang diperoleh dari dalam institusinya sendiri</a:t>
            </a:r>
          </a:p>
          <a:p>
            <a:pPr eaLnBrk="1" hangingPunct="1"/>
            <a:r>
              <a:rPr lang="en-US" sz="2400" smtClean="0"/>
              <a:t>Data ekstern: data yang diperoleh dari luar institusinya, dibagi dua</a:t>
            </a:r>
          </a:p>
          <a:p>
            <a:pPr eaLnBrk="1" hangingPunct="1">
              <a:buFontTx/>
              <a:buNone/>
            </a:pPr>
            <a:r>
              <a:rPr lang="en-US" sz="2400" smtClean="0"/>
              <a:t>   a.  Data primer: data yang diperoleh secara langsung</a:t>
            </a:r>
          </a:p>
          <a:p>
            <a:pPr eaLnBrk="1" hangingPunct="1">
              <a:buFontTx/>
              <a:buNone/>
            </a:pPr>
            <a:r>
              <a:rPr lang="en-US" sz="2400" smtClean="0"/>
              <a:t>   b.  Data sekunder:  data yang diperoleh secara tidak </a:t>
            </a:r>
          </a:p>
          <a:p>
            <a:pPr eaLnBrk="1" hangingPunct="1">
              <a:buFontTx/>
              <a:buNone/>
            </a:pPr>
            <a:r>
              <a:rPr lang="en-US" sz="2400" smtClean="0"/>
              <a:t>        langsung</a:t>
            </a:r>
          </a:p>
          <a:p>
            <a:pPr eaLnBrk="1" hangingPunct="1">
              <a:buFontTx/>
              <a:buNone/>
            </a:pPr>
            <a:endParaRPr lang="en-US" sz="2400" smtClean="0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57200" y="4495800"/>
            <a:ext cx="82296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3200">
                <a:solidFill>
                  <a:schemeClr val="tx2"/>
                </a:solidFill>
              </a:rPr>
              <a:t>Data mentah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457200" y="5029200"/>
            <a:ext cx="8229600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/>
              <a:t>Data yang baru dikumpulkan dan belum mengalami pengolahan apapun</a:t>
            </a:r>
          </a:p>
          <a:p>
            <a:pPr marL="342900" indent="-342900">
              <a:spcBef>
                <a:spcPct val="20000"/>
              </a:spcBef>
            </a:pP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Skala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b="1" smtClean="0"/>
              <a:t>Nominal:  Objek pengukuran yang dilakukan dibedakan menurut persamaannya.  Contoh: “sapi” dengan “non sapi”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Ordinal (ranking):  Objek pengukuran yang dilakukan dibedakan menurut persamaan dan urutannya:  Contoh: sangat tinggi, tinggi, rendah dan sangat rendah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Interval:  Objek pengukuran yang dilakukan dibedakan menurut persamaan, urutan dan jarak (satuan pengukuran).  Contoh:  suhu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Rasio:  Objek pengukuran yang dilakukan dibedakan menurut persamaan, urutan, jarak dan rasio (titik nol yang murni ada).  Contoh: mengukur berat, panjang, isi dan lain-lain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ChangeArrowheads="1"/>
          </p:cNvSpPr>
          <p:nvPr/>
        </p:nvSpPr>
        <p:spPr bwMode="auto">
          <a:xfrm>
            <a:off x="762000" y="1381125"/>
            <a:ext cx="76200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rgbClr val="FFCC66"/>
              </a:buClr>
              <a:buSzPct val="75000"/>
              <a:buFont typeface="Wingdings" pitchFamily="2" charset="2"/>
              <a:buChar char="F"/>
            </a:pPr>
            <a:r>
              <a:rPr lang="sv-SE" sz="2200">
                <a:latin typeface="Times New Roman" pitchFamily="18" charset="0"/>
              </a:rPr>
              <a:t>Skala ini hanya menunjukkan atau di dalamnya mengandung unsur penamaan. Gunanya hanya untuk membedakan antara atribut satu dengan yang lain.</a:t>
            </a:r>
            <a:endParaRPr lang="id-ID" sz="2200">
              <a:latin typeface="Times New Roman" pitchFamily="18" charset="0"/>
            </a:endParaRPr>
          </a:p>
        </p:txBody>
      </p:sp>
      <p:graphicFrame>
        <p:nvGraphicFramePr>
          <p:cNvPr id="141315" name="Group 3"/>
          <p:cNvGraphicFramePr>
            <a:graphicFrameLocks noGrp="1"/>
          </p:cNvGraphicFramePr>
          <p:nvPr>
            <p:ph idx="4294967295"/>
          </p:nvPr>
        </p:nvGraphicFramePr>
        <p:xfrm>
          <a:off x="1571604" y="2357430"/>
          <a:ext cx="5300663" cy="2727960"/>
        </p:xfrm>
        <a:graphic>
          <a:graphicData uri="http://schemas.openxmlformats.org/drawingml/2006/table">
            <a:tbl>
              <a:tblPr/>
              <a:tblGrid>
                <a:gridCol w="1766888"/>
                <a:gridCol w="1212850"/>
                <a:gridCol w="1144587"/>
                <a:gridCol w="1176338"/>
              </a:tblGrid>
              <a:tr h="530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Times New Roman" pitchFamily="18" charset="0"/>
                        </a:rPr>
                        <a:t>Warna</a:t>
                      </a:r>
                      <a:r>
                        <a:rPr kumimoji="1" lang="en-US" sz="3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1" lang="en-US" sz="3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Times New Roman" pitchFamily="18" charset="0"/>
                        </a:rPr>
                        <a:t>Pilihan</a:t>
                      </a:r>
                      <a:endParaRPr kumimoji="1" lang="id-ID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Times New Roman" pitchFamily="18" charset="0"/>
                        </a:rPr>
                        <a:t>Skor yang mungkin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id-ID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</a:t>
                      </a: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utih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Merah</a:t>
                      </a:r>
                      <a:endParaRPr kumimoji="1" lang="id-ID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1" lang="id-ID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Kuning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endParaRPr kumimoji="1" lang="id-ID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1340" name="Rectangle 28"/>
          <p:cNvSpPr>
            <a:spLocks noChangeArrowheads="1"/>
          </p:cNvSpPr>
          <p:nvPr/>
        </p:nvSpPr>
        <p:spPr bwMode="auto">
          <a:xfrm>
            <a:off x="685800" y="5286388"/>
            <a:ext cx="723423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rgbClr val="FFCC66"/>
              </a:buClr>
              <a:buSzPct val="75000"/>
              <a:buFont typeface="Wingdings" pitchFamily="2" charset="2"/>
              <a:buChar char="F"/>
            </a:pPr>
            <a:r>
              <a:rPr lang="en-US" dirty="0">
                <a:latin typeface="Times New Roman" pitchFamily="18" charset="0"/>
              </a:rPr>
              <a:t>Data nominal yang </a:t>
            </a:r>
            <a:r>
              <a:rPr lang="en-US" dirty="0" err="1">
                <a:latin typeface="Times New Roman" pitchFamily="18" charset="0"/>
              </a:rPr>
              <a:t>bersifat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</a:rPr>
              <a:t>kualitatif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</a:rPr>
              <a:t>diubah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</a:rPr>
              <a:t>bentuk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</a:rPr>
              <a:t>numerik</a:t>
            </a:r>
            <a:r>
              <a:rPr lang="en-US" dirty="0">
                <a:latin typeface="Times New Roman" pitchFamily="18" charset="0"/>
              </a:rPr>
              <a:t>/</a:t>
            </a:r>
            <a:r>
              <a:rPr lang="en-US" dirty="0" err="1">
                <a:latin typeface="Times New Roman" pitchFamily="18" charset="0"/>
              </a:rPr>
              <a:t>angka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</a:rPr>
              <a:t>cara</a:t>
            </a:r>
            <a:r>
              <a:rPr lang="en-US" dirty="0">
                <a:latin typeface="Times New Roman" pitchFamily="18" charset="0"/>
              </a:rPr>
              <a:t> scoring.</a:t>
            </a: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rgbClr val="FFCC66"/>
              </a:buClr>
              <a:buSzPct val="75000"/>
              <a:buFont typeface="Wingdings" pitchFamily="2" charset="2"/>
              <a:buChar char="F"/>
            </a:pPr>
            <a:r>
              <a:rPr lang="en-US" dirty="0" err="1">
                <a:latin typeface="Times New Roman" pitchFamily="18" charset="0"/>
              </a:rPr>
              <a:t>Pemberian</a:t>
            </a:r>
            <a:r>
              <a:rPr lang="en-US" dirty="0">
                <a:latin typeface="Times New Roman" pitchFamily="18" charset="0"/>
              </a:rPr>
              <a:t> score </a:t>
            </a:r>
            <a:r>
              <a:rPr lang="en-US" dirty="0" err="1">
                <a:latin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</a:rPr>
              <a:t> data nominal </a:t>
            </a:r>
            <a:r>
              <a:rPr lang="en-US" dirty="0" err="1">
                <a:latin typeface="Times New Roman" pitchFamily="18" charset="0"/>
              </a:rPr>
              <a:t>bersifat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</a:rPr>
              <a:t>sembarang</a:t>
            </a:r>
            <a:r>
              <a:rPr lang="en-US" dirty="0">
                <a:latin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</a:rPr>
              <a:t>Tujuannya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</a:rPr>
              <a:t>hanya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</a:rPr>
              <a:t>membedakan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</a:rPr>
              <a:t>antar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</a:rPr>
              <a:t>atribut</a:t>
            </a:r>
            <a:r>
              <a:rPr lang="en-US" dirty="0">
                <a:latin typeface="Times New Roman" pitchFamily="18" charset="0"/>
              </a:rPr>
              <a:t>.</a:t>
            </a:r>
            <a:endParaRPr lang="id-ID" dirty="0">
              <a:latin typeface="Times New Roman" pitchFamily="18" charset="0"/>
            </a:endParaRPr>
          </a:p>
        </p:txBody>
      </p:sp>
      <p:sp>
        <p:nvSpPr>
          <p:cNvPr id="15389" name="Rectangle 29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0488" tIns="44450" rIns="90488" bIns="44450"/>
          <a:lstStyle/>
          <a:p>
            <a:pPr eaLnBrk="1" hangingPunct="1"/>
            <a:r>
              <a:rPr lang="en-US" smtClean="0"/>
              <a:t>Skala Ukur Nominal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1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1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 autoUpdateAnimBg="0"/>
      <p:bldP spid="14134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609600" y="1365250"/>
            <a:ext cx="755967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5000"/>
              </a:lnSpc>
              <a:spcBef>
                <a:spcPct val="5000"/>
              </a:spcBef>
              <a:buClr>
                <a:srgbClr val="FFCC66"/>
              </a:buClr>
              <a:buSzPct val="75000"/>
              <a:buFont typeface="Wingdings" pitchFamily="2" charset="2"/>
              <a:buChar char="F"/>
            </a:pPr>
            <a:r>
              <a:rPr lang="sv-SE" sz="2200">
                <a:latin typeface="Times New Roman" pitchFamily="18" charset="0"/>
              </a:rPr>
              <a:t>Skala ini selain mengandung unsur nominal,  juga mengandung unsur ordinal atau tingkatan.</a:t>
            </a:r>
            <a:endParaRPr lang="id-ID" sz="2200">
              <a:latin typeface="Times New Roman" pitchFamily="18" charset="0"/>
            </a:endParaRPr>
          </a:p>
        </p:txBody>
      </p:sp>
      <p:graphicFrame>
        <p:nvGraphicFramePr>
          <p:cNvPr id="32799" name="Group 31"/>
          <p:cNvGraphicFramePr>
            <a:graphicFrameLocks noGrp="1"/>
          </p:cNvGraphicFramePr>
          <p:nvPr>
            <p:ph idx="4294967295"/>
          </p:nvPr>
        </p:nvGraphicFramePr>
        <p:xfrm>
          <a:off x="914400" y="2133600"/>
          <a:ext cx="7772400" cy="2465070"/>
        </p:xfrm>
        <a:graphic>
          <a:graphicData uri="http://schemas.openxmlformats.org/drawingml/2006/table">
            <a:tbl>
              <a:tblPr/>
              <a:tblGrid>
                <a:gridCol w="3463925"/>
                <a:gridCol w="2184400"/>
                <a:gridCol w="2124075"/>
              </a:tblGrid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Times New Roman" pitchFamily="18" charset="0"/>
                        </a:rPr>
                        <a:t>Variabel Sikap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Times New Roman" pitchFamily="18" charset="0"/>
                        </a:rPr>
                        <a:t>Skor yang mungkin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sangat setuju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setuju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kurang setuju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tidak setuju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1" lang="id-ID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9837" name="Rectangle 29"/>
          <p:cNvSpPr>
            <a:spLocks noChangeArrowheads="1"/>
          </p:cNvSpPr>
          <p:nvPr/>
        </p:nvSpPr>
        <p:spPr bwMode="auto">
          <a:xfrm>
            <a:off x="685800" y="4752975"/>
            <a:ext cx="7342188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rgbClr val="FFCC66"/>
              </a:buClr>
              <a:buSzPct val="75000"/>
              <a:buFont typeface="Wingdings" pitchFamily="2" charset="2"/>
              <a:buChar char="F"/>
            </a:pPr>
            <a:r>
              <a:rPr lang="en-US" sz="2200">
                <a:latin typeface="Times New Roman" pitchFamily="18" charset="0"/>
              </a:rPr>
              <a:t>Urutan angka dalam score menunjukkan arah tingkatan. Jarak antar angka (interval) tidak bermakna.</a:t>
            </a: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rgbClr val="FFCC66"/>
              </a:buClr>
              <a:buSzPct val="75000"/>
              <a:buFont typeface="Wingdings" pitchFamily="2" charset="2"/>
              <a:buChar char="F"/>
            </a:pPr>
            <a:r>
              <a:rPr lang="en-US" sz="2200">
                <a:latin typeface="Times New Roman" pitchFamily="18" charset="0"/>
              </a:rPr>
              <a:t>Misalnya : selisih antara 4 dengan 2 = 2, selisih antara 3 dg 1 = 2. Dua macam selisih ini (sama-sama 2) tidak punya makna.</a:t>
            </a:r>
            <a:endParaRPr lang="id-ID" sz="2200">
              <a:latin typeface="Times New Roman" pitchFamily="18" charset="0"/>
            </a:endParaRPr>
          </a:p>
        </p:txBody>
      </p:sp>
      <p:sp>
        <p:nvSpPr>
          <p:cNvPr id="16413" name="Rectangle 30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0488" tIns="44450" rIns="90488" bIns="44450"/>
          <a:lstStyle/>
          <a:p>
            <a:pPr eaLnBrk="1" hangingPunct="1"/>
            <a:r>
              <a:rPr lang="en-US" smtClean="0"/>
              <a:t>Skala Ukur Ordinal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98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98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 autoUpdateAnimBg="0"/>
      <p:bldP spid="11983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812800" y="1447800"/>
            <a:ext cx="74168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rgbClr val="FFCC66"/>
              </a:buClr>
              <a:buSzPct val="75000"/>
              <a:buFont typeface="Wingdings" pitchFamily="2" charset="2"/>
              <a:buChar char="F"/>
            </a:pPr>
            <a:r>
              <a:rPr lang="sv-SE" sz="2200">
                <a:latin typeface="Times New Roman" pitchFamily="18" charset="0"/>
              </a:rPr>
              <a:t>Skala ini selain mengandung unsur nominal, ordinal, juga intervalnya mempunyai makna. Dan angka nolnya [0] tidak mutlak. </a:t>
            </a:r>
            <a:endParaRPr lang="id-ID" sz="2200">
              <a:latin typeface="Times New Roman" pitchFamily="18" charset="0"/>
            </a:endParaRPr>
          </a:p>
        </p:txBody>
      </p:sp>
      <p:graphicFrame>
        <p:nvGraphicFramePr>
          <p:cNvPr id="34845" name="Group 29"/>
          <p:cNvGraphicFramePr>
            <a:graphicFrameLocks noGrp="1"/>
          </p:cNvGraphicFramePr>
          <p:nvPr>
            <p:ph idx="4294967295"/>
          </p:nvPr>
        </p:nvGraphicFramePr>
        <p:xfrm>
          <a:off x="1295400" y="2533650"/>
          <a:ext cx="6477000" cy="2414016"/>
        </p:xfrm>
        <a:graphic>
          <a:graphicData uri="http://schemas.openxmlformats.org/drawingml/2006/table">
            <a:tbl>
              <a:tblPr/>
              <a:tblGrid>
                <a:gridCol w="3971925"/>
                <a:gridCol w="2505075"/>
              </a:tblGrid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Times New Roman" pitchFamily="18" charset="0"/>
                        </a:rPr>
                        <a:t>Indek Prestasi</a:t>
                      </a:r>
                      <a:endParaRPr kumimoji="1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Times New Roman" pitchFamily="18" charset="0"/>
                        </a:rPr>
                        <a:t>Suhu</a:t>
                      </a:r>
                      <a:endParaRPr kumimoji="1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1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1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1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  <a:endParaRPr kumimoji="1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1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  <a:endParaRPr kumimoji="1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1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</a:t>
                      </a:r>
                      <a:endParaRPr kumimoji="1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endParaRPr kumimoji="1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40</a:t>
                      </a:r>
                      <a:endParaRPr kumimoji="1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0859" name="Rectangle 27"/>
          <p:cNvSpPr>
            <a:spLocks noChangeArrowheads="1"/>
          </p:cNvSpPr>
          <p:nvPr/>
        </p:nvSpPr>
        <p:spPr bwMode="auto">
          <a:xfrm>
            <a:off x="838200" y="5005388"/>
            <a:ext cx="7188200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rgbClr val="FFCC66"/>
              </a:buClr>
              <a:buSzPct val="75000"/>
              <a:buFont typeface="Wingdings" pitchFamily="2" charset="2"/>
              <a:buChar char="F"/>
            </a:pPr>
            <a:r>
              <a:rPr lang="en-US" sz="2200">
                <a:latin typeface="Times New Roman" pitchFamily="18" charset="0"/>
              </a:rPr>
              <a:t>0 pada IP setara dengan &lt; 40 untuk skala nilai 1-100.         0 pada suhu Celcius setara dengan 32</a:t>
            </a:r>
            <a:r>
              <a:rPr lang="en-US" sz="2200" baseline="30000">
                <a:latin typeface="Times New Roman" pitchFamily="18" charset="0"/>
              </a:rPr>
              <a:t>o</a:t>
            </a:r>
            <a:r>
              <a:rPr lang="en-US" sz="2200">
                <a:latin typeface="Times New Roman" pitchFamily="18" charset="0"/>
              </a:rPr>
              <a:t>F.</a:t>
            </a: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rgbClr val="FFCC66"/>
              </a:buClr>
              <a:buSzPct val="75000"/>
              <a:buFont typeface="Wingdings" pitchFamily="2" charset="2"/>
              <a:buChar char="F"/>
            </a:pPr>
            <a:r>
              <a:rPr lang="en-US" sz="2200">
                <a:latin typeface="Times New Roman" pitchFamily="18" charset="0"/>
              </a:rPr>
              <a:t>Rasio data tidak punya makna. Mahasiswa dengan IP 4 tidak berarti pintarnya setara dua kali mahasiswa dengan IP 2. Demikian juga dengan suhu.</a:t>
            </a:r>
          </a:p>
        </p:txBody>
      </p:sp>
      <p:sp>
        <p:nvSpPr>
          <p:cNvPr id="17435" name="Rectangle 28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0488" tIns="44450" rIns="90488" bIns="44450"/>
          <a:lstStyle/>
          <a:p>
            <a:pPr eaLnBrk="1" hangingPunct="1"/>
            <a:r>
              <a:rPr lang="en-US" smtClean="0"/>
              <a:t>Skala Ukur Interval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 autoUpdateAnimBg="0"/>
      <p:bldP spid="120859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746125" y="1493838"/>
            <a:ext cx="755967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75000"/>
              </a:lnSpc>
              <a:spcBef>
                <a:spcPct val="20000"/>
              </a:spcBef>
              <a:buClr>
                <a:srgbClr val="FFCC66"/>
              </a:buClr>
              <a:buSzPct val="75000"/>
              <a:buFont typeface="Wingdings" pitchFamily="2" charset="2"/>
              <a:buChar char="F"/>
            </a:pPr>
            <a:r>
              <a:rPr lang="sv-SE" sz="2200">
                <a:latin typeface="Times New Roman" pitchFamily="18" charset="0"/>
              </a:rPr>
              <a:t>Skala ini memiliki unsur-unsur lengkap yaitu nominal, ordinal, interval. Angka 0 bersifat mutlak, sehinga rasionya memiliki makna.</a:t>
            </a:r>
            <a:endParaRPr lang="id-ID" sz="2200">
              <a:latin typeface="Times New Roman" pitchFamily="18" charset="0"/>
            </a:endParaRPr>
          </a:p>
        </p:txBody>
      </p:sp>
      <p:graphicFrame>
        <p:nvGraphicFramePr>
          <p:cNvPr id="36894" name="Group 30"/>
          <p:cNvGraphicFramePr>
            <a:graphicFrameLocks noGrp="1"/>
          </p:cNvGraphicFramePr>
          <p:nvPr>
            <p:ph idx="4294967295"/>
          </p:nvPr>
        </p:nvGraphicFramePr>
        <p:xfrm>
          <a:off x="1219200" y="2474913"/>
          <a:ext cx="6934200" cy="2103120"/>
        </p:xfrm>
        <a:graphic>
          <a:graphicData uri="http://schemas.openxmlformats.org/drawingml/2006/table">
            <a:tbl>
              <a:tblPr/>
              <a:tblGrid>
                <a:gridCol w="3352800"/>
                <a:gridCol w="3581400"/>
              </a:tblGrid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Pendapatan [Rp]</a:t>
                      </a:r>
                      <a:endParaRPr kumimoji="1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Berat Badan [Kg]</a:t>
                      </a:r>
                      <a:endParaRPr kumimoji="1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1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1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150</a:t>
                      </a:r>
                      <a:endParaRPr kumimoji="1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  <a:endParaRPr kumimoji="1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175</a:t>
                      </a:r>
                      <a:endParaRPr kumimoji="1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  <a:endParaRPr kumimoji="1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300</a:t>
                      </a:r>
                      <a:endParaRPr kumimoji="1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</a:t>
                      </a:r>
                      <a:endParaRPr kumimoji="1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465</a:t>
                      </a:r>
                      <a:endParaRPr kumimoji="1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40</a:t>
                      </a:r>
                      <a:endParaRPr kumimoji="1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1883" name="Rectangle 27"/>
          <p:cNvSpPr>
            <a:spLocks noChangeArrowheads="1"/>
          </p:cNvSpPr>
          <p:nvPr/>
        </p:nvSpPr>
        <p:spPr bwMode="auto">
          <a:xfrm>
            <a:off x="762000" y="4724400"/>
            <a:ext cx="736917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75000"/>
              </a:lnSpc>
              <a:spcBef>
                <a:spcPct val="20000"/>
              </a:spcBef>
              <a:buClr>
                <a:srgbClr val="FFCC66"/>
              </a:buClr>
              <a:buSzPct val="75000"/>
              <a:buFont typeface="Wingdings" pitchFamily="2" charset="2"/>
              <a:buChar char="F"/>
            </a:pPr>
            <a:r>
              <a:rPr lang="en-US" sz="2200">
                <a:latin typeface="Times New Roman" pitchFamily="18" charset="0"/>
              </a:rPr>
              <a:t>0 disebut angka mutlak karena jika pendapatan 0 atau berat badan 0 berarti keduanya tidak berujud.</a:t>
            </a:r>
          </a:p>
          <a:p>
            <a:pPr marL="342900" indent="-342900" eaLnBrk="0" hangingPunct="0">
              <a:lnSpc>
                <a:spcPct val="75000"/>
              </a:lnSpc>
              <a:spcBef>
                <a:spcPct val="20000"/>
              </a:spcBef>
              <a:buClr>
                <a:srgbClr val="FFCC66"/>
              </a:buClr>
              <a:buSzPct val="75000"/>
              <a:buFont typeface="Wingdings" pitchFamily="2" charset="2"/>
              <a:buChar char="F"/>
            </a:pPr>
            <a:r>
              <a:rPr lang="en-US" sz="2200">
                <a:latin typeface="Times New Roman" pitchFamily="18" charset="0"/>
              </a:rPr>
              <a:t>Rasionya bermakna, karena pendapatan 150 kekuatan konsumsinya ½ dari pendapatan 300. Demikian juga berat badan.</a:t>
            </a:r>
          </a:p>
          <a:p>
            <a:pPr marL="342900" indent="-342900" eaLnBrk="0" hangingPunct="0">
              <a:lnSpc>
                <a:spcPct val="75000"/>
              </a:lnSpc>
              <a:spcBef>
                <a:spcPct val="20000"/>
              </a:spcBef>
              <a:buClr>
                <a:srgbClr val="FFCC66"/>
              </a:buClr>
              <a:buSzPct val="75000"/>
              <a:buFont typeface="Wingdings" pitchFamily="2" charset="2"/>
              <a:buChar char="F"/>
            </a:pPr>
            <a:r>
              <a:rPr lang="en-US" sz="2200">
                <a:latin typeface="Times New Roman" pitchFamily="18" charset="0"/>
              </a:rPr>
              <a:t>Nominal &amp; Ordinal disebut </a:t>
            </a:r>
            <a:r>
              <a:rPr lang="en-US" sz="2200">
                <a:solidFill>
                  <a:schemeClr val="tx2"/>
                </a:solidFill>
                <a:latin typeface="Times New Roman" pitchFamily="18" charset="0"/>
              </a:rPr>
              <a:t>Non Metric</a:t>
            </a:r>
            <a:r>
              <a:rPr lang="en-US" sz="2200">
                <a:latin typeface="Times New Roman" pitchFamily="18" charset="0"/>
              </a:rPr>
              <a:t> sedangkan Interval &amp; Rasio disebut </a:t>
            </a:r>
            <a:r>
              <a:rPr lang="en-US" sz="2200">
                <a:solidFill>
                  <a:schemeClr val="tx2"/>
                </a:solidFill>
                <a:latin typeface="Times New Roman" pitchFamily="18" charset="0"/>
              </a:rPr>
              <a:t>Metric</a:t>
            </a:r>
            <a:r>
              <a:rPr lang="en-US" sz="2200">
                <a:latin typeface="Times New Roman" pitchFamily="18" charset="0"/>
              </a:rPr>
              <a:t>.</a:t>
            </a:r>
          </a:p>
        </p:txBody>
      </p:sp>
      <p:sp>
        <p:nvSpPr>
          <p:cNvPr id="18459" name="Rectangle 28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0488" tIns="44450" rIns="90488" bIns="44450"/>
          <a:lstStyle/>
          <a:p>
            <a:pPr eaLnBrk="1" hangingPunct="1"/>
            <a:r>
              <a:rPr lang="en-US" smtClean="0"/>
              <a:t>Skala Ukur Rasio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1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1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8" grpId="0" autoUpdateAnimBg="0"/>
      <p:bldP spid="12188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smtClean="0"/>
              <a:t>ANALISIS DAN INTEPRETASI DATA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27238"/>
            <a:ext cx="7502525" cy="4525962"/>
          </a:xfrm>
        </p:spPr>
        <p:txBody>
          <a:bodyPr/>
          <a:lstStyle/>
          <a:p>
            <a:pPr eaLnBrk="1" hangingPunct="1"/>
            <a:r>
              <a:rPr lang="en-US" smtClean="0"/>
              <a:t>Analisis	data :</a:t>
            </a:r>
          </a:p>
          <a:p>
            <a:pPr lvl="1" eaLnBrk="1" hangingPunct="1"/>
            <a:r>
              <a:rPr lang="en-US" smtClean="0"/>
              <a:t>Terhadap data yang telah diolah (editing, kodeing , blank responses, dan lain-lain) kemudian dilakukan perhitungan-perhitungan statistik untuk dianalisis. </a:t>
            </a:r>
          </a:p>
          <a:p>
            <a:pPr lvl="1" eaLnBrk="1" hangingPunct="1"/>
            <a:r>
              <a:rPr lang="en-US" smtClean="0"/>
              <a:t>Statistik yang dapat digunakan adalah: statistik Deskriptif dan statistik Inferensial.</a:t>
            </a:r>
          </a:p>
          <a:p>
            <a:pPr lvl="1"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500042"/>
            <a:ext cx="8229600" cy="808038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</a:rPr>
              <a:t>STATISTIK DESKRIPTIF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500174"/>
            <a:ext cx="8229600" cy="1166826"/>
          </a:xfr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pPr lvl="2" eaLnBrk="1" hangingPunct="1">
              <a:buFontTx/>
              <a:buNone/>
              <a:defRPr/>
            </a:pPr>
            <a:r>
              <a:rPr lang="en-US" sz="800" dirty="0" smtClean="0"/>
              <a:t>	</a:t>
            </a:r>
            <a:r>
              <a:rPr lang="en-US" sz="1800" dirty="0" smtClean="0"/>
              <a:t> </a:t>
            </a:r>
          </a:p>
          <a:p>
            <a:pPr eaLnBrk="1" hangingPunct="1">
              <a:defRPr/>
            </a:pPr>
            <a:r>
              <a:rPr lang="en-US" sz="2400" b="1" dirty="0" err="1" smtClean="0"/>
              <a:t>statistik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hanya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berlaku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untuk</a:t>
            </a:r>
            <a:r>
              <a:rPr lang="en-US" sz="2400" b="1" dirty="0" smtClean="0"/>
              <a:t>  data </a:t>
            </a:r>
            <a:r>
              <a:rPr lang="en-US" sz="2400" b="1" dirty="0" err="1" smtClean="0"/>
              <a:t>sampel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dapat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digeneralisasikan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terhadap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populasi</a:t>
            </a:r>
            <a:r>
              <a:rPr lang="en-US" sz="2400" b="1" dirty="0" smtClean="0"/>
              <a:t>.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2590800"/>
            <a:ext cx="8915400" cy="42672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1000" smtClean="0"/>
          </a:p>
          <a:p>
            <a:pPr eaLnBrk="1" hangingPunct="1"/>
            <a:r>
              <a:rPr lang="en-US" sz="2400" smtClean="0"/>
              <a:t>Yang termasuk </a:t>
            </a:r>
            <a:r>
              <a:rPr lang="en-US" sz="2400" b="1" smtClean="0"/>
              <a:t>statistik deskriptif </a:t>
            </a:r>
            <a:r>
              <a:rPr lang="en-US" sz="2400" smtClean="0"/>
              <a:t>adalah : </a:t>
            </a:r>
          </a:p>
          <a:p>
            <a:pPr lvl="2" eaLnBrk="1" hangingPunct="1"/>
            <a:r>
              <a:rPr lang="en-US" sz="2400" b="1" smtClean="0"/>
              <a:t>Mean</a:t>
            </a:r>
          </a:p>
          <a:p>
            <a:pPr lvl="2" eaLnBrk="1" hangingPunct="1"/>
            <a:r>
              <a:rPr lang="en-US" sz="2400" b="1" smtClean="0"/>
              <a:t>Median</a:t>
            </a:r>
          </a:p>
          <a:p>
            <a:pPr lvl="2" eaLnBrk="1" hangingPunct="1"/>
            <a:r>
              <a:rPr lang="en-US" sz="2400" b="1" smtClean="0"/>
              <a:t>Modus</a:t>
            </a:r>
          </a:p>
          <a:p>
            <a:pPr lvl="2" eaLnBrk="1" hangingPunct="1"/>
            <a:r>
              <a:rPr lang="en-US" sz="2400" b="1" smtClean="0"/>
              <a:t>Standar defiasi</a:t>
            </a:r>
          </a:p>
          <a:p>
            <a:pPr lvl="2" eaLnBrk="1" hangingPunct="1"/>
            <a:r>
              <a:rPr lang="en-US" sz="2400" b="1" smtClean="0"/>
              <a:t>Hystogram</a:t>
            </a:r>
          </a:p>
          <a:p>
            <a:pPr lvl="2" eaLnBrk="1" hangingPunct="1"/>
            <a:r>
              <a:rPr lang="en-US" sz="2400" b="1" smtClean="0"/>
              <a:t>Diagram batang</a:t>
            </a:r>
          </a:p>
          <a:p>
            <a:pPr lvl="2" eaLnBrk="1" hangingPunct="1"/>
            <a:r>
              <a:rPr lang="en-US" sz="2400" b="1" smtClean="0"/>
              <a:t>Persentase dan lain-lain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762000"/>
            <a:ext cx="82296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STATISTIK INFERENSIAL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027238"/>
            <a:ext cx="8229600" cy="4525962"/>
          </a:xfrm>
        </p:spPr>
        <p:txBody>
          <a:bodyPr/>
          <a:lstStyle/>
          <a:p>
            <a:pPr eaLnBrk="1" hangingPunct="1"/>
            <a:r>
              <a:rPr lang="en-US" smtClean="0"/>
              <a:t>Yaitu statistik yang digunakan untuk menggeneralisasikan data sampel terhadap populasi. Oleh karena itu terdapat nilai signifikansi (</a:t>
            </a:r>
            <a:r>
              <a:rPr lang="en-US" smtClean="0">
                <a:cs typeface="Times New Roman" pitchFamily="18" charset="0"/>
              </a:rPr>
              <a:t>α).</a:t>
            </a:r>
          </a:p>
          <a:p>
            <a:pPr eaLnBrk="1" hangingPunct="1">
              <a:buFontTx/>
              <a:buNone/>
            </a:pPr>
            <a:endParaRPr lang="en-US" sz="1600" smtClean="0">
              <a:cs typeface="Times New Roman" pitchFamily="18" charset="0"/>
            </a:endParaRPr>
          </a:p>
          <a:p>
            <a:pPr eaLnBrk="1" hangingPunct="1"/>
            <a:r>
              <a:rPr lang="en-US" smtClean="0">
                <a:cs typeface="Times New Roman" pitchFamily="18" charset="0"/>
              </a:rPr>
              <a:t>Statistik inferensial ada dua macam yaitu : </a:t>
            </a:r>
          </a:p>
          <a:p>
            <a:pPr lvl="1" eaLnBrk="1" hangingPunct="1"/>
            <a:r>
              <a:rPr lang="en-US" sz="3200" smtClean="0">
                <a:cs typeface="Times New Roman" pitchFamily="18" charset="0"/>
              </a:rPr>
              <a:t>Statistik parametrik dan </a:t>
            </a:r>
          </a:p>
          <a:p>
            <a:pPr lvl="1" eaLnBrk="1" hangingPunct="1"/>
            <a:r>
              <a:rPr lang="en-US" sz="3200" smtClean="0">
                <a:cs typeface="Times New Roman" pitchFamily="18" charset="0"/>
              </a:rPr>
              <a:t>Statistik non parametrik.</a:t>
            </a:r>
            <a:endParaRPr lang="en-US" sz="3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smtClean="0"/>
              <a:t>Statistik Parametrik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51038"/>
            <a:ext cx="8229600" cy="4525962"/>
          </a:xfrm>
        </p:spPr>
        <p:txBody>
          <a:bodyPr/>
          <a:lstStyle/>
          <a:p>
            <a:pPr eaLnBrk="1" hangingPunct="1"/>
            <a:r>
              <a:rPr lang="en-US" smtClean="0"/>
              <a:t>Statistik parametrik digunakan untuk menganalisis data interval dan rasio</a:t>
            </a:r>
          </a:p>
          <a:p>
            <a:pPr eaLnBrk="1" hangingPunct="1">
              <a:buFontTx/>
              <a:buNone/>
            </a:pPr>
            <a:endParaRPr lang="en-US" sz="1600" smtClean="0"/>
          </a:p>
          <a:p>
            <a:pPr eaLnBrk="1" hangingPunct="1"/>
            <a:r>
              <a:rPr lang="en-US" smtClean="0"/>
              <a:t>Ukuran uji dalam Statistik parametrik antara lain :</a:t>
            </a:r>
          </a:p>
          <a:p>
            <a:pPr lvl="1" eaLnBrk="1" hangingPunct="1"/>
            <a:r>
              <a:rPr lang="en-US" smtClean="0"/>
              <a:t>T-</a:t>
            </a:r>
            <a:r>
              <a:rPr lang="en-US" i="1" smtClean="0"/>
              <a:t>test</a:t>
            </a:r>
          </a:p>
          <a:p>
            <a:pPr lvl="1" eaLnBrk="1" hangingPunct="1"/>
            <a:r>
              <a:rPr lang="en-US" smtClean="0"/>
              <a:t>Anova</a:t>
            </a:r>
          </a:p>
          <a:p>
            <a:pPr lvl="1" eaLnBrk="1" hangingPunct="1"/>
            <a:r>
              <a:rPr lang="en-US" smtClean="0"/>
              <a:t>Korelasi.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NASEHAT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3340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sz="2400" dirty="0" smtClean="0"/>
              <a:t>JANGAN TAKUT DENGAN STATISTIK KARENA ADALAH ILMU YANG PALING MUDAH DAN MENARIK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2400" dirty="0" smtClean="0"/>
              <a:t>JANGAN TAKUT DENGAN DOSEN STATISTIK KARENA DOSENNYA </a:t>
            </a:r>
            <a:r>
              <a:rPr lang="id-ID" sz="2400" dirty="0" smtClean="0"/>
              <a:t>JUGA SAMA MAKAN NASINYA DAN TIDAK MENAKUTKAN</a:t>
            </a:r>
            <a:endParaRPr lang="en-US" sz="24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sz="2400" dirty="0" smtClean="0"/>
              <a:t>BERUSAHA,BELAJAR DAN BERDOA SECARA SUNGGUH-SUNGGUH SESUAI NASIHAT ULAMA, ORANG TUA, CALON MERTUA DAN KAKAK TUA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2400" dirty="0" smtClean="0"/>
              <a:t>TAWAKAL DAN BERHARAP YANG TERBAIK, BERGUNA BAGI AGAMA, NUSA DAN BANGSA SERTA PACAR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2400" dirty="0" smtClean="0"/>
              <a:t>INSYA ALLAH JADI ORANG BERGUNA MINIMAL BISA HADIR DI KELAS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838200"/>
            <a:ext cx="82296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smtClean="0"/>
              <a:t>Statistik Non Parametrik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51038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Statistik non parametrik digunakan untuk menganalisis data nominal dan ordinal.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600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Uji statistik yang digunakan dalam statistik non parametrik antara lain: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Binomial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i="1" smtClean="0"/>
              <a:t>Sign test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cs typeface="Times New Roman" pitchFamily="18" charset="0"/>
              </a:rPr>
              <a:t>Χ</a:t>
            </a:r>
            <a:r>
              <a:rPr lang="en-US" baseline="30000" smtClean="0">
                <a:cs typeface="Times New Roman" pitchFamily="18" charset="0"/>
              </a:rPr>
              <a:t>2 </a:t>
            </a:r>
            <a:r>
              <a:rPr lang="en-US" smtClean="0">
                <a:cs typeface="Times New Roman" pitchFamily="18" charset="0"/>
              </a:rPr>
              <a:t>(chi kuadrat) dan lain-lain.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47F36963-7D07-4151-977B-44A9DED282AF}" type="slidenum">
              <a:rPr lang="en-US" sz="12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21</a:t>
            </a:fld>
            <a:endParaRPr lang="en-US" sz="1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87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981200"/>
            <a:ext cx="8077200" cy="3048000"/>
          </a:xfrm>
        </p:spPr>
        <p:txBody>
          <a:bodyPr/>
          <a:lstStyle/>
          <a:p>
            <a:pPr eaLnBrk="1" hangingPunct="1">
              <a:defRPr/>
            </a:pPr>
            <a:r>
              <a:rPr lang="en-US" sz="3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ALHAMDULILLAHIRABBIL’ALAMIN</a:t>
            </a: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WASSALAAMU ‘ALAIKUM</a:t>
            </a:r>
            <a:b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WARAKHMATULLAAHI WABAROKAATUH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533400" y="990600"/>
            <a:ext cx="423083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STATISTIKA :</a:t>
            </a:r>
          </a:p>
          <a:p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  <a:p>
            <a:pPr>
              <a:buFontTx/>
              <a:buChar char="•"/>
            </a:pP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mengumpulkan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data</a:t>
            </a:r>
          </a:p>
          <a:p>
            <a:pPr>
              <a:buFontTx/>
              <a:buChar char="•"/>
            </a:pP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menyajikan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data </a:t>
            </a:r>
          </a:p>
          <a:p>
            <a:pPr>
              <a:buFontTx/>
              <a:buChar char="•"/>
            </a:pP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menganalisis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data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metode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tertentu</a:t>
            </a:r>
            <a:endParaRPr lang="en-US" sz="16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Tx/>
              <a:buChar char="•"/>
            </a:pP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menginterpretasikan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hasil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analisis</a:t>
            </a:r>
            <a:endParaRPr lang="en-US" sz="16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533400" y="914400"/>
            <a:ext cx="6324600" cy="1752600"/>
          </a:xfrm>
          <a:prstGeom prst="rightArrowCallout">
            <a:avLst>
              <a:gd name="adj1" fmla="val 8519"/>
              <a:gd name="adj2" fmla="val 47556"/>
              <a:gd name="adj3" fmla="val 108411"/>
              <a:gd name="adj4" fmla="val 66486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6934200" y="1371600"/>
            <a:ext cx="1355725" cy="9556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KEGUNAAN</a:t>
            </a:r>
          </a:p>
          <a:p>
            <a:pPr algn="ctr"/>
            <a:r>
              <a:rPr lang="en-US" sz="4000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533400" y="3505200"/>
            <a:ext cx="6599820" cy="830997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STATISTIKA DESKRIPTIF :</a:t>
            </a:r>
          </a:p>
          <a:p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Berkenaan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pengumpulan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pengolahan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penyajian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sebagian</a:t>
            </a:r>
            <a:endParaRPr lang="en-US" sz="1600" dirty="0">
              <a:solidFill>
                <a:srgbClr val="0033C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seluruh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data (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pengamatan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tanpa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pengambilan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kesimpulan</a:t>
            </a:r>
            <a:endParaRPr lang="en-US" sz="1600" dirty="0">
              <a:solidFill>
                <a:srgbClr val="0033C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33400" y="5257800"/>
            <a:ext cx="7575279" cy="1077218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STATISTIKA INFERENSI :</a:t>
            </a:r>
          </a:p>
          <a:p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Setelah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data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dikumpulkan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dilakukan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berbagai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metode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statistik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endParaRPr lang="en-US" sz="1600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menganalisis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data,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kemudian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dilakukan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interpretasi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serta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diambil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kesimpulan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Statistika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inferensi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menghasilkan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generalisasi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jika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sampel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representatif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sp>
        <p:nvSpPr>
          <p:cNvPr id="2055" name="Text Box 8"/>
          <p:cNvSpPr txBox="1">
            <a:spLocks noChangeArrowheads="1"/>
          </p:cNvSpPr>
          <p:nvPr/>
        </p:nvSpPr>
        <p:spPr bwMode="auto">
          <a:xfrm>
            <a:off x="1736725" y="2901950"/>
            <a:ext cx="11096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Melalui fase</a:t>
            </a:r>
          </a:p>
        </p:txBody>
      </p:sp>
      <p:sp>
        <p:nvSpPr>
          <p:cNvPr id="2056" name="Line 9"/>
          <p:cNvSpPr>
            <a:spLocks noChangeShapeType="1"/>
          </p:cNvSpPr>
          <p:nvPr/>
        </p:nvSpPr>
        <p:spPr bwMode="auto">
          <a:xfrm>
            <a:off x="2362200" y="2667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057" name="Line 10"/>
          <p:cNvSpPr>
            <a:spLocks noChangeShapeType="1"/>
          </p:cNvSpPr>
          <p:nvPr/>
        </p:nvSpPr>
        <p:spPr bwMode="auto">
          <a:xfrm>
            <a:off x="2362200" y="3200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058" name="Text Box 11"/>
          <p:cNvSpPr txBox="1">
            <a:spLocks noChangeArrowheads="1"/>
          </p:cNvSpPr>
          <p:nvPr/>
        </p:nvSpPr>
        <p:spPr bwMode="auto">
          <a:xfrm>
            <a:off x="2057400" y="4648200"/>
            <a:ext cx="758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dan fase</a:t>
            </a:r>
          </a:p>
        </p:txBody>
      </p:sp>
      <p:sp>
        <p:nvSpPr>
          <p:cNvPr id="2059" name="Line 14"/>
          <p:cNvSpPr>
            <a:spLocks noChangeShapeType="1"/>
          </p:cNvSpPr>
          <p:nvPr/>
        </p:nvSpPr>
        <p:spPr bwMode="auto">
          <a:xfrm>
            <a:off x="2362200" y="4419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060" name="Line 15"/>
          <p:cNvSpPr>
            <a:spLocks noChangeShapeType="1"/>
          </p:cNvSpPr>
          <p:nvPr/>
        </p:nvSpPr>
        <p:spPr bwMode="auto">
          <a:xfrm>
            <a:off x="2362200" y="4953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061" name="Text Box 17"/>
          <p:cNvSpPr txBox="1">
            <a:spLocks noChangeArrowheads="1"/>
          </p:cNvSpPr>
          <p:nvPr/>
        </p:nvSpPr>
        <p:spPr bwMode="auto">
          <a:xfrm>
            <a:off x="6324600" y="228600"/>
            <a:ext cx="1871987" cy="369332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 dirty="0" smtClean="0"/>
              <a:t> </a:t>
            </a:r>
            <a:r>
              <a:rPr lang="en-US" sz="1800" b="1" dirty="0" err="1"/>
              <a:t>Konsep</a:t>
            </a:r>
            <a:r>
              <a:rPr lang="en-US" sz="1800" b="1" dirty="0"/>
              <a:t> </a:t>
            </a:r>
            <a:r>
              <a:rPr lang="en-US" sz="1800" b="1" dirty="0" err="1"/>
              <a:t>Statistika</a:t>
            </a:r>
            <a:endParaRPr lang="en-US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STATISTIK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>
                <a:solidFill>
                  <a:srgbClr val="0000CC"/>
                </a:solidFill>
              </a:rPr>
              <a:t>Definisi: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>
                <a:solidFill>
                  <a:srgbClr val="0000CC"/>
                </a:solidFill>
              </a:rPr>
              <a:t>Pengetahuan yang berhubungan dengan cara-cara pengumpulan fakta, pengolahan serta penganalisisannya, penarikan keseimpulan serta pembuktian keputusan yang cukup beralasan berdasarkan fakta dan penganalisisan yang dilakukan  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>
                <a:solidFill>
                  <a:srgbClr val="0000CC"/>
                </a:solidFill>
              </a:rPr>
              <a:t>Seperangkat metode dan aturan untuk mengorganisasi, menyimpulkan dan interprestasi informasi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>
                <a:solidFill>
                  <a:srgbClr val="0000CC"/>
                </a:solidFill>
              </a:rPr>
              <a:t>Proses pengumpulan data dengan sistematis dan membuat keputusan berdasarkan data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Fungsi statistik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Fungsi deskriptif </a:t>
            </a:r>
            <a:r>
              <a:rPr lang="en-US" sz="2400" smtClean="0">
                <a:sym typeface="Wingdings" pitchFamily="2" charset="2"/>
              </a:rPr>
              <a:t> memaparkan informasi dalam sajian yang bermakna untuk: mendeskripsikan suatu keadaan atau menjelaskan mengapa dan bagaimana suatu kejadian terjadi</a:t>
            </a: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Fungsi inferensial </a:t>
            </a:r>
            <a:r>
              <a:rPr lang="en-US" sz="2400" smtClean="0">
                <a:sym typeface="Wingdings" pitchFamily="2" charset="2"/>
              </a:rPr>
              <a:t>untuk mendapatkan kesimpulan yang bermakna; contoh penggunaan jamu</a:t>
            </a: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Fungsi analitik </a:t>
            </a:r>
            <a:r>
              <a:rPr lang="en-US" sz="2400" smtClean="0">
                <a:sym typeface="Wingdings" pitchFamily="2" charset="2"/>
              </a:rPr>
              <a:t> mampu menjelaskan hubungan antara faktor satu dengan yang lain</a:t>
            </a: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Fungsi prediktif </a:t>
            </a:r>
            <a:r>
              <a:rPr lang="en-US" sz="2400" smtClean="0">
                <a:sym typeface="Wingdings" pitchFamily="2" charset="2"/>
              </a:rPr>
              <a:t> dari data yang terkumpul dapat digunakan untuk melakukan prediksi</a:t>
            </a: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457200" y="3048000"/>
            <a:ext cx="6477000" cy="685800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5257800" y="228600"/>
            <a:ext cx="2740687" cy="369332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 dirty="0" err="1" smtClean="0"/>
              <a:t>Statistika</a:t>
            </a:r>
            <a:r>
              <a:rPr lang="en-US" sz="1800" b="1" dirty="0" smtClean="0"/>
              <a:t> </a:t>
            </a:r>
            <a:r>
              <a:rPr lang="en-US" sz="1800" b="1" dirty="0"/>
              <a:t>&amp; </a:t>
            </a:r>
            <a:r>
              <a:rPr lang="en-US" sz="1800" b="1" dirty="0" err="1"/>
              <a:t>Metode</a:t>
            </a:r>
            <a:r>
              <a:rPr lang="en-US" sz="1800" b="1" dirty="0"/>
              <a:t> </a:t>
            </a:r>
            <a:r>
              <a:rPr lang="en-US" sz="1800" b="1" dirty="0" err="1"/>
              <a:t>Ilmiah</a:t>
            </a:r>
            <a:endParaRPr lang="en-US" sz="1800" b="1" dirty="0"/>
          </a:p>
        </p:txBody>
      </p:sp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457200" y="642918"/>
            <a:ext cx="6477000" cy="835025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METODE ILMIAH :</a:t>
            </a:r>
          </a:p>
          <a:p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salah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cara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mencari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kebenaran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ditinjau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segi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penerapannya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resiko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keliru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paling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kecil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441325" y="1752605"/>
            <a:ext cx="6488129" cy="2462213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/>
            <a:r>
              <a:rPr lang="en-US" sz="1600" b="1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LANGKAH-LANGKAH DALAM METODE ILMIAH :</a:t>
            </a:r>
          </a:p>
          <a:p>
            <a:pPr marL="457200" indent="-457200">
              <a:buFontTx/>
              <a:buAutoNum type="arabicPeriod"/>
            </a:pP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Merumuskan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masalah</a:t>
            </a:r>
            <a:endParaRPr lang="en-US" sz="1600" dirty="0">
              <a:solidFill>
                <a:srgbClr val="0033C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Melakukan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studi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literatur</a:t>
            </a:r>
            <a:endParaRPr lang="en-US" sz="1600" dirty="0">
              <a:solidFill>
                <a:srgbClr val="0033C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Membuat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dugaan-dugaan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pertanyaan-pertanyaan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1600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 smtClean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hipotesis</a:t>
            </a:r>
            <a:endParaRPr lang="en-US" sz="1600" dirty="0" smtClean="0">
              <a:solidFill>
                <a:srgbClr val="0033C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/>
            <a:endParaRPr lang="en-US" dirty="0" smtClean="0">
              <a:solidFill>
                <a:srgbClr val="0033CC"/>
              </a:solidFill>
            </a:endParaRPr>
          </a:p>
          <a:p>
            <a:pPr marL="457200" indent="-457200">
              <a:buFontTx/>
              <a:buAutoNum type="arabicPeriod" startAt="4"/>
            </a:pPr>
            <a:r>
              <a:rPr lang="en-US" sz="16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Mengumpulkan</a:t>
            </a:r>
            <a:r>
              <a:rPr lang="en-US" sz="16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16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mengolah</a:t>
            </a:r>
            <a:r>
              <a:rPr lang="en-US" sz="16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data, </a:t>
            </a:r>
            <a:r>
              <a:rPr lang="en-US" sz="16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menguji</a:t>
            </a:r>
            <a:r>
              <a:rPr lang="en-US" sz="16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hipotesis</a:t>
            </a:r>
            <a:r>
              <a:rPr lang="en-US" sz="16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16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16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menjawab</a:t>
            </a:r>
            <a:r>
              <a:rPr lang="en-US" sz="16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pertanyaan</a:t>
            </a:r>
            <a:endParaRPr lang="en-US" sz="1600" b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/>
            <a:endParaRPr lang="en-US" b="1" dirty="0" smtClean="0">
              <a:solidFill>
                <a:srgbClr val="0033CC"/>
              </a:solidFill>
            </a:endParaRPr>
          </a:p>
          <a:p>
            <a:pPr marL="457200" indent="-457200">
              <a:buFontTx/>
              <a:buAutoNum type="arabicPeriod" startAt="5"/>
            </a:pPr>
            <a:r>
              <a:rPr lang="en-US" sz="1600" dirty="0" err="1" smtClean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Mengambil</a:t>
            </a:r>
            <a:r>
              <a:rPr lang="en-US" sz="1600" dirty="0" smtClean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kesimpulan</a:t>
            </a:r>
            <a:endParaRPr lang="en-US" sz="1600" dirty="0">
              <a:solidFill>
                <a:srgbClr val="0033C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078" name="AutoShape 10"/>
          <p:cNvSpPr>
            <a:spLocks noChangeArrowheads="1"/>
          </p:cNvSpPr>
          <p:nvPr/>
        </p:nvSpPr>
        <p:spPr bwMode="auto">
          <a:xfrm flipV="1">
            <a:off x="6934200" y="3200400"/>
            <a:ext cx="1066800" cy="16764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7156 h 21600"/>
              <a:gd name="T20" fmla="*/ 17807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975" y="0"/>
                </a:moveTo>
                <a:lnTo>
                  <a:pt x="10350" y="10350"/>
                </a:lnTo>
                <a:lnTo>
                  <a:pt x="14143" y="10350"/>
                </a:lnTo>
                <a:lnTo>
                  <a:pt x="14143" y="17156"/>
                </a:lnTo>
                <a:lnTo>
                  <a:pt x="0" y="17156"/>
                </a:lnTo>
                <a:lnTo>
                  <a:pt x="0" y="21600"/>
                </a:lnTo>
                <a:lnTo>
                  <a:pt x="17807" y="21600"/>
                </a:lnTo>
                <a:lnTo>
                  <a:pt x="17807" y="10350"/>
                </a:lnTo>
                <a:lnTo>
                  <a:pt x="21600" y="10350"/>
                </a:lnTo>
                <a:lnTo>
                  <a:pt x="15975" y="0"/>
                </a:lnTo>
                <a:close/>
              </a:path>
            </a:pathLst>
          </a:cu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079" name="Text Box 11"/>
          <p:cNvSpPr txBox="1">
            <a:spLocks noChangeArrowheads="1"/>
          </p:cNvSpPr>
          <p:nvPr/>
        </p:nvSpPr>
        <p:spPr bwMode="auto">
          <a:xfrm>
            <a:off x="5562600" y="4953000"/>
            <a:ext cx="2849563" cy="466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PERAN STATISTIKA</a:t>
            </a:r>
          </a:p>
        </p:txBody>
      </p:sp>
      <p:sp>
        <p:nvSpPr>
          <p:cNvPr id="3080" name="Text Box 12"/>
          <p:cNvSpPr txBox="1">
            <a:spLocks noChangeArrowheads="1"/>
          </p:cNvSpPr>
          <p:nvPr/>
        </p:nvSpPr>
        <p:spPr bwMode="auto">
          <a:xfrm>
            <a:off x="3276600" y="4267200"/>
            <a:ext cx="1303562" cy="33855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INSTRUMEN</a:t>
            </a:r>
          </a:p>
        </p:txBody>
      </p:sp>
      <p:sp>
        <p:nvSpPr>
          <p:cNvPr id="3081" name="Text Box 13"/>
          <p:cNvSpPr txBox="1">
            <a:spLocks noChangeArrowheads="1"/>
          </p:cNvSpPr>
          <p:nvPr/>
        </p:nvSpPr>
        <p:spPr bwMode="auto">
          <a:xfrm>
            <a:off x="3657600" y="4724400"/>
            <a:ext cx="914400" cy="346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SAMPEL</a:t>
            </a:r>
          </a:p>
        </p:txBody>
      </p:sp>
      <p:sp>
        <p:nvSpPr>
          <p:cNvPr id="3082" name="Text Box 14"/>
          <p:cNvSpPr txBox="1">
            <a:spLocks noChangeArrowheads="1"/>
          </p:cNvSpPr>
          <p:nvPr/>
        </p:nvSpPr>
        <p:spPr bwMode="auto">
          <a:xfrm>
            <a:off x="3476625" y="5638800"/>
            <a:ext cx="1095375" cy="346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VARIABEL</a:t>
            </a:r>
          </a:p>
        </p:txBody>
      </p:sp>
      <p:sp>
        <p:nvSpPr>
          <p:cNvPr id="3083" name="Text Box 15"/>
          <p:cNvSpPr txBox="1">
            <a:spLocks noChangeArrowheads="1"/>
          </p:cNvSpPr>
          <p:nvPr/>
        </p:nvSpPr>
        <p:spPr bwMode="auto">
          <a:xfrm>
            <a:off x="3276600" y="5181600"/>
            <a:ext cx="1295400" cy="346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SIFAT DATA</a:t>
            </a:r>
          </a:p>
        </p:txBody>
      </p:sp>
      <p:sp>
        <p:nvSpPr>
          <p:cNvPr id="3084" name="Text Box 16"/>
          <p:cNvSpPr txBox="1">
            <a:spLocks noChangeArrowheads="1"/>
          </p:cNvSpPr>
          <p:nvPr/>
        </p:nvSpPr>
        <p:spPr bwMode="auto">
          <a:xfrm>
            <a:off x="2667000" y="6096000"/>
            <a:ext cx="1903413" cy="346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METODE ANALISIS</a:t>
            </a:r>
          </a:p>
        </p:txBody>
      </p:sp>
      <p:sp>
        <p:nvSpPr>
          <p:cNvPr id="3085" name="Line 17"/>
          <p:cNvSpPr>
            <a:spLocks noChangeShapeType="1"/>
          </p:cNvSpPr>
          <p:nvPr/>
        </p:nvSpPr>
        <p:spPr bwMode="auto">
          <a:xfrm>
            <a:off x="5181600" y="4419600"/>
            <a:ext cx="0" cy="1828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086" name="Line 18"/>
          <p:cNvSpPr>
            <a:spLocks noChangeShapeType="1"/>
          </p:cNvSpPr>
          <p:nvPr/>
        </p:nvSpPr>
        <p:spPr bwMode="auto">
          <a:xfrm flipH="1">
            <a:off x="5181600" y="5181600"/>
            <a:ext cx="381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087" name="Line 19"/>
          <p:cNvSpPr>
            <a:spLocks noChangeShapeType="1"/>
          </p:cNvSpPr>
          <p:nvPr/>
        </p:nvSpPr>
        <p:spPr bwMode="auto">
          <a:xfrm flipH="1">
            <a:off x="4572000" y="4419600"/>
            <a:ext cx="609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088" name="Line 20"/>
          <p:cNvSpPr>
            <a:spLocks noChangeShapeType="1"/>
          </p:cNvSpPr>
          <p:nvPr/>
        </p:nvSpPr>
        <p:spPr bwMode="auto">
          <a:xfrm flipH="1">
            <a:off x="4572000" y="4876800"/>
            <a:ext cx="609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089" name="Line 21"/>
          <p:cNvSpPr>
            <a:spLocks noChangeShapeType="1"/>
          </p:cNvSpPr>
          <p:nvPr/>
        </p:nvSpPr>
        <p:spPr bwMode="auto">
          <a:xfrm flipH="1">
            <a:off x="4572000" y="5334000"/>
            <a:ext cx="609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090" name="Line 22"/>
          <p:cNvSpPr>
            <a:spLocks noChangeShapeType="1"/>
          </p:cNvSpPr>
          <p:nvPr/>
        </p:nvSpPr>
        <p:spPr bwMode="auto">
          <a:xfrm flipH="1">
            <a:off x="4572000" y="5791200"/>
            <a:ext cx="609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091" name="Line 23"/>
          <p:cNvSpPr>
            <a:spLocks noChangeShapeType="1"/>
          </p:cNvSpPr>
          <p:nvPr/>
        </p:nvSpPr>
        <p:spPr bwMode="auto">
          <a:xfrm flipH="1">
            <a:off x="4572000" y="6248400"/>
            <a:ext cx="609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7743825" y="228600"/>
            <a:ext cx="633956" cy="369332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 dirty="0" smtClean="0"/>
              <a:t>Data</a:t>
            </a:r>
            <a:endParaRPr lang="en-US" sz="1800" b="1" dirty="0"/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685800" y="914400"/>
            <a:ext cx="5815013" cy="346075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33CC"/>
                </a:solidFill>
              </a:rPr>
              <a:t>DATA terbagi atas DATA KUALITATIF dan DATA KUANTITATIF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1066800" y="1752600"/>
            <a:ext cx="2911475" cy="156966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DATA KUALITATIF :</a:t>
            </a:r>
          </a:p>
          <a:p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Data yang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dinyatakan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bukan</a:t>
            </a:r>
            <a:r>
              <a:rPr lang="en-US" sz="1600" b="1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angka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Contoh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: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jenis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pekerjaan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status marital,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tingkat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kepuasan</a:t>
            </a:r>
            <a:r>
              <a:rPr lang="en-US" sz="16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kerja</a:t>
            </a:r>
            <a:endParaRPr lang="en-US" sz="1600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4648200" y="1752600"/>
            <a:ext cx="2895600" cy="156966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DATA KUANTITATIF :</a:t>
            </a:r>
          </a:p>
          <a:p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Data yang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dinyatakan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angka</a:t>
            </a:r>
            <a:endParaRPr lang="en-US" sz="16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Contoh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: lama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bekerja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gaji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usia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hasil</a:t>
            </a:r>
            <a:r>
              <a:rPr lang="en-US" sz="1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ulangan</a:t>
            </a:r>
            <a:endParaRPr lang="en-US" sz="16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102" name="AutoShape 8"/>
          <p:cNvSpPr>
            <a:spLocks noChangeArrowheads="1"/>
          </p:cNvSpPr>
          <p:nvPr/>
        </p:nvSpPr>
        <p:spPr bwMode="auto">
          <a:xfrm>
            <a:off x="3886200" y="3581400"/>
            <a:ext cx="914400" cy="5334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3810000" y="3733800"/>
            <a:ext cx="1066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0033CC"/>
                </a:solidFill>
              </a:rPr>
              <a:t>DATA</a:t>
            </a:r>
          </a:p>
        </p:txBody>
      </p:sp>
      <p:sp>
        <p:nvSpPr>
          <p:cNvPr id="4104" name="AutoShape 11"/>
          <p:cNvSpPr>
            <a:spLocks noChangeArrowheads="1"/>
          </p:cNvSpPr>
          <p:nvPr/>
        </p:nvSpPr>
        <p:spPr bwMode="auto">
          <a:xfrm>
            <a:off x="3733800" y="4572000"/>
            <a:ext cx="1295400" cy="1066800"/>
          </a:xfrm>
          <a:prstGeom prst="flowChartDecision">
            <a:avLst/>
          </a:prstGeom>
          <a:solidFill>
            <a:srgbClr val="FFFFCC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4105" name="Text Box 12"/>
          <p:cNvSpPr txBox="1">
            <a:spLocks noChangeArrowheads="1"/>
          </p:cNvSpPr>
          <p:nvPr/>
        </p:nvSpPr>
        <p:spPr bwMode="auto">
          <a:xfrm>
            <a:off x="4038600" y="4800600"/>
            <a:ext cx="7064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33CC"/>
                </a:solidFill>
              </a:rPr>
              <a:t>JENIS</a:t>
            </a:r>
          </a:p>
          <a:p>
            <a:r>
              <a:rPr lang="en-US">
                <a:solidFill>
                  <a:srgbClr val="0033CC"/>
                </a:solidFill>
              </a:rPr>
              <a:t>DATA</a:t>
            </a:r>
          </a:p>
        </p:txBody>
      </p:sp>
      <p:sp>
        <p:nvSpPr>
          <p:cNvPr id="4106" name="Line 13"/>
          <p:cNvSpPr>
            <a:spLocks noChangeShapeType="1"/>
          </p:cNvSpPr>
          <p:nvPr/>
        </p:nvSpPr>
        <p:spPr bwMode="auto">
          <a:xfrm flipH="1">
            <a:off x="2133600" y="5105400"/>
            <a:ext cx="1600200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 flipH="1">
            <a:off x="5029200" y="5105400"/>
            <a:ext cx="1600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08" name="AutoShape 15"/>
          <p:cNvSpPr>
            <a:spLocks noChangeArrowheads="1"/>
          </p:cNvSpPr>
          <p:nvPr/>
        </p:nvSpPr>
        <p:spPr bwMode="auto">
          <a:xfrm>
            <a:off x="1657350" y="5562600"/>
            <a:ext cx="1106488" cy="631825"/>
          </a:xfrm>
          <a:prstGeom prst="flowChartAlternateProcess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6600"/>
                </a:solidFill>
              </a:rPr>
              <a:t>NOMINAL</a:t>
            </a:r>
          </a:p>
          <a:p>
            <a:r>
              <a:rPr lang="en-US">
                <a:solidFill>
                  <a:srgbClr val="006600"/>
                </a:solidFill>
              </a:rPr>
              <a:t>ORDINAL</a:t>
            </a:r>
          </a:p>
        </p:txBody>
      </p:sp>
      <p:sp>
        <p:nvSpPr>
          <p:cNvPr id="4109" name="AutoShape 16"/>
          <p:cNvSpPr>
            <a:spLocks noChangeArrowheads="1"/>
          </p:cNvSpPr>
          <p:nvPr/>
        </p:nvSpPr>
        <p:spPr bwMode="auto">
          <a:xfrm>
            <a:off x="6130925" y="5562600"/>
            <a:ext cx="1149350" cy="631825"/>
          </a:xfrm>
          <a:prstGeom prst="flowChartAlternateProcess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INTERVAL</a:t>
            </a:r>
          </a:p>
          <a:p>
            <a:pPr algn="ctr"/>
            <a:r>
              <a:rPr lang="en-US">
                <a:solidFill>
                  <a:srgbClr val="FF0000"/>
                </a:solidFill>
              </a:rPr>
              <a:t>RASIO</a:t>
            </a:r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2133600" y="5105400"/>
            <a:ext cx="0" cy="45720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6629400" y="5105400"/>
            <a:ext cx="0" cy="457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12" name="Text Box 19"/>
          <p:cNvSpPr txBox="1">
            <a:spLocks noChangeArrowheads="1"/>
          </p:cNvSpPr>
          <p:nvPr/>
        </p:nvSpPr>
        <p:spPr bwMode="auto">
          <a:xfrm>
            <a:off x="2209800" y="4800600"/>
            <a:ext cx="1138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006600"/>
                </a:solidFill>
              </a:rPr>
              <a:t>KUALITATIF</a:t>
            </a:r>
          </a:p>
        </p:txBody>
      </p:sp>
      <p:sp>
        <p:nvSpPr>
          <p:cNvPr id="4113" name="Text Box 20"/>
          <p:cNvSpPr txBox="1">
            <a:spLocks noChangeArrowheads="1"/>
          </p:cNvSpPr>
          <p:nvPr/>
        </p:nvSpPr>
        <p:spPr bwMode="auto">
          <a:xfrm>
            <a:off x="5410200" y="4806950"/>
            <a:ext cx="12715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0000"/>
                </a:solidFill>
              </a:rPr>
              <a:t>KUANTITATIF</a:t>
            </a:r>
          </a:p>
        </p:txBody>
      </p:sp>
      <p:sp>
        <p:nvSpPr>
          <p:cNvPr id="4114" name="Line 22"/>
          <p:cNvSpPr>
            <a:spLocks noChangeShapeType="1"/>
          </p:cNvSpPr>
          <p:nvPr/>
        </p:nvSpPr>
        <p:spPr bwMode="auto">
          <a:xfrm>
            <a:off x="31242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15" name="Line 24"/>
          <p:cNvSpPr>
            <a:spLocks noChangeShapeType="1"/>
          </p:cNvSpPr>
          <p:nvPr/>
        </p:nvSpPr>
        <p:spPr bwMode="auto">
          <a:xfrm>
            <a:off x="5486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16" name="Line 25"/>
          <p:cNvSpPr>
            <a:spLocks noChangeShapeType="1"/>
          </p:cNvSpPr>
          <p:nvPr/>
        </p:nvSpPr>
        <p:spPr bwMode="auto">
          <a:xfrm flipV="1">
            <a:off x="4343400" y="4114800"/>
            <a:ext cx="0" cy="4572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7743825" y="228600"/>
            <a:ext cx="633956" cy="369332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 dirty="0" smtClean="0"/>
              <a:t>Data</a:t>
            </a:r>
            <a:endParaRPr lang="en-US" sz="1800" b="1" dirty="0"/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609600" y="685800"/>
            <a:ext cx="7924800" cy="1165225"/>
          </a:xfrm>
          <a:prstGeom prst="rect">
            <a:avLst/>
          </a:prstGeom>
          <a:solidFill>
            <a:srgbClr val="E4FFC9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006600"/>
                </a:solidFill>
              </a:rPr>
              <a:t>DATA NOMINAL :</a:t>
            </a:r>
          </a:p>
          <a:p>
            <a:r>
              <a:rPr lang="en-US" sz="1400">
                <a:solidFill>
                  <a:srgbClr val="006600"/>
                </a:solidFill>
              </a:rPr>
              <a:t>Data berskala nominal adalah data yang diperoleh dengan cara kategorisasi atau klasifikasi.</a:t>
            </a:r>
          </a:p>
          <a:p>
            <a:r>
              <a:rPr lang="en-US" sz="1400" b="1">
                <a:solidFill>
                  <a:srgbClr val="006600"/>
                </a:solidFill>
              </a:rPr>
              <a:t>CIRI : </a:t>
            </a:r>
            <a:r>
              <a:rPr lang="en-US" sz="1400">
                <a:solidFill>
                  <a:srgbClr val="006600"/>
                </a:solidFill>
              </a:rPr>
              <a:t>posisi data setara</a:t>
            </a:r>
          </a:p>
          <a:p>
            <a:r>
              <a:rPr lang="en-US" sz="1400">
                <a:solidFill>
                  <a:srgbClr val="006600"/>
                </a:solidFill>
              </a:rPr>
              <a:t>           tidak bisa dilakukan operasi matematika (+, -, x, :)</a:t>
            </a:r>
          </a:p>
          <a:p>
            <a:r>
              <a:rPr lang="en-US" sz="1400" b="1">
                <a:solidFill>
                  <a:srgbClr val="006600"/>
                </a:solidFill>
              </a:rPr>
              <a:t>CONTOH :</a:t>
            </a:r>
            <a:r>
              <a:rPr lang="en-US" sz="1400">
                <a:solidFill>
                  <a:srgbClr val="006600"/>
                </a:solidFill>
              </a:rPr>
              <a:t> jenis kelamin, jenis pekerjaan</a:t>
            </a:r>
          </a:p>
        </p:txBody>
      </p: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609600" y="1974850"/>
            <a:ext cx="7924800" cy="1377950"/>
          </a:xfrm>
          <a:prstGeom prst="rect">
            <a:avLst/>
          </a:prstGeom>
          <a:solidFill>
            <a:srgbClr val="E4FFC9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006600"/>
                </a:solidFill>
              </a:rPr>
              <a:t>DATA ORDINAL :</a:t>
            </a:r>
          </a:p>
          <a:p>
            <a:r>
              <a:rPr lang="en-US" sz="1400">
                <a:solidFill>
                  <a:srgbClr val="006600"/>
                </a:solidFill>
              </a:rPr>
              <a:t>Data berskala ordinal adalah data yang dipeoleh dengan cara kategorisasi atau klasifikasi, tetapi di antara data tersebut terdapat hubungan</a:t>
            </a:r>
          </a:p>
          <a:p>
            <a:r>
              <a:rPr lang="en-US" sz="1400" b="1">
                <a:solidFill>
                  <a:srgbClr val="006600"/>
                </a:solidFill>
              </a:rPr>
              <a:t>CIRI :</a:t>
            </a:r>
            <a:r>
              <a:rPr lang="en-US" sz="1400">
                <a:solidFill>
                  <a:srgbClr val="006600"/>
                </a:solidFill>
              </a:rPr>
              <a:t> posisi data tidak setara</a:t>
            </a:r>
          </a:p>
          <a:p>
            <a:r>
              <a:rPr lang="en-US" sz="1400">
                <a:solidFill>
                  <a:srgbClr val="006600"/>
                </a:solidFill>
              </a:rPr>
              <a:t>           tidak bisa dilakukan operasi matematika (+, -, x, :)</a:t>
            </a:r>
          </a:p>
          <a:p>
            <a:r>
              <a:rPr lang="en-US" sz="1400" b="1">
                <a:solidFill>
                  <a:srgbClr val="006600"/>
                </a:solidFill>
              </a:rPr>
              <a:t>CONTOH :</a:t>
            </a:r>
            <a:r>
              <a:rPr lang="en-US" sz="1400">
                <a:solidFill>
                  <a:srgbClr val="006600"/>
                </a:solidFill>
              </a:rPr>
              <a:t> kepuasan kerja, motivasi</a:t>
            </a:r>
          </a:p>
        </p:txBody>
      </p:sp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609600" y="3498850"/>
            <a:ext cx="7924800" cy="1377950"/>
          </a:xfrm>
          <a:prstGeom prst="rect">
            <a:avLst/>
          </a:prstGeom>
          <a:solidFill>
            <a:srgbClr val="FFE9E9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0000"/>
                </a:solidFill>
              </a:rPr>
              <a:t>DATA INTERVAL :</a:t>
            </a:r>
          </a:p>
          <a:p>
            <a:r>
              <a:rPr lang="en-US" sz="1400">
                <a:solidFill>
                  <a:srgbClr val="FF0000"/>
                </a:solidFill>
              </a:rPr>
              <a:t>Data berskala interval adalah data yang diperoleh dengan cara pengukuran, di mana jarak antara dua titik skala sudah diketahui.</a:t>
            </a:r>
          </a:p>
          <a:p>
            <a:r>
              <a:rPr lang="en-US" sz="1400" b="1">
                <a:solidFill>
                  <a:srgbClr val="FF0000"/>
                </a:solidFill>
              </a:rPr>
              <a:t>CIRI : </a:t>
            </a:r>
            <a:r>
              <a:rPr lang="en-US" sz="1400">
                <a:solidFill>
                  <a:srgbClr val="FF0000"/>
                </a:solidFill>
              </a:rPr>
              <a:t> Tidak ada kategorisasi</a:t>
            </a:r>
          </a:p>
          <a:p>
            <a:r>
              <a:rPr lang="en-US" sz="1400">
                <a:solidFill>
                  <a:srgbClr val="FF0000"/>
                </a:solidFill>
              </a:rPr>
              <a:t>            bisa dilakukan operasi matematika</a:t>
            </a:r>
          </a:p>
          <a:p>
            <a:r>
              <a:rPr lang="en-US" sz="1400" b="1">
                <a:solidFill>
                  <a:srgbClr val="FF0000"/>
                </a:solidFill>
              </a:rPr>
              <a:t>CONTOH :</a:t>
            </a:r>
            <a:r>
              <a:rPr lang="en-US" sz="1400">
                <a:solidFill>
                  <a:srgbClr val="FF0000"/>
                </a:solidFill>
              </a:rPr>
              <a:t> temperatur yang diukur berdasarkan </a:t>
            </a:r>
            <a:r>
              <a:rPr lang="en-US" sz="1400" baseline="30000">
                <a:solidFill>
                  <a:srgbClr val="FF0000"/>
                </a:solidFill>
              </a:rPr>
              <a:t>0</a:t>
            </a:r>
            <a:r>
              <a:rPr lang="en-US" sz="1400">
                <a:solidFill>
                  <a:srgbClr val="FF0000"/>
                </a:solidFill>
              </a:rPr>
              <a:t>C dan </a:t>
            </a:r>
            <a:r>
              <a:rPr lang="en-US" sz="1400" baseline="30000">
                <a:solidFill>
                  <a:srgbClr val="FF0000"/>
                </a:solidFill>
              </a:rPr>
              <a:t>0</a:t>
            </a:r>
            <a:r>
              <a:rPr lang="en-US" sz="1400">
                <a:solidFill>
                  <a:srgbClr val="FF0000"/>
                </a:solidFill>
              </a:rPr>
              <a:t>F, sistem kalender</a:t>
            </a:r>
            <a:endParaRPr lang="en-US" sz="1400" baseline="30000">
              <a:solidFill>
                <a:srgbClr val="FF0000"/>
              </a:solidFill>
            </a:endParaRPr>
          </a:p>
        </p:txBody>
      </p:sp>
      <p:sp>
        <p:nvSpPr>
          <p:cNvPr id="5126" name="Text Box 8"/>
          <p:cNvSpPr txBox="1">
            <a:spLocks noChangeArrowheads="1"/>
          </p:cNvSpPr>
          <p:nvPr/>
        </p:nvSpPr>
        <p:spPr bwMode="auto">
          <a:xfrm>
            <a:off x="609600" y="5022850"/>
            <a:ext cx="7924800" cy="1377950"/>
          </a:xfrm>
          <a:prstGeom prst="rect">
            <a:avLst/>
          </a:prstGeom>
          <a:solidFill>
            <a:srgbClr val="FFE9E9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0000"/>
                </a:solidFill>
              </a:rPr>
              <a:t>DATA RASIO :</a:t>
            </a:r>
          </a:p>
          <a:p>
            <a:r>
              <a:rPr lang="en-US" sz="1400">
                <a:solidFill>
                  <a:srgbClr val="FF0000"/>
                </a:solidFill>
              </a:rPr>
              <a:t>Data berskala rasio adalah data yang diperoleh dengan cara pengukuran, di mana jarak antara dua titik skala sudah diketahui dan mempunyai titik 0 absolut.</a:t>
            </a:r>
          </a:p>
          <a:p>
            <a:r>
              <a:rPr lang="en-US" sz="1400" b="1">
                <a:solidFill>
                  <a:srgbClr val="FF0000"/>
                </a:solidFill>
              </a:rPr>
              <a:t>CIRI :</a:t>
            </a:r>
            <a:r>
              <a:rPr lang="en-US" sz="1400">
                <a:solidFill>
                  <a:srgbClr val="FF0000"/>
                </a:solidFill>
              </a:rPr>
              <a:t> tidak ada kategorisasi</a:t>
            </a:r>
          </a:p>
          <a:p>
            <a:r>
              <a:rPr lang="en-US" sz="1400">
                <a:solidFill>
                  <a:srgbClr val="FF0000"/>
                </a:solidFill>
              </a:rPr>
              <a:t>           bisa dilakukan operasi matematika</a:t>
            </a:r>
          </a:p>
          <a:p>
            <a:r>
              <a:rPr lang="en-US" sz="1400" b="1">
                <a:solidFill>
                  <a:srgbClr val="FF0000"/>
                </a:solidFill>
              </a:rPr>
              <a:t>CONTOH :</a:t>
            </a:r>
            <a:r>
              <a:rPr lang="en-US" sz="1400">
                <a:solidFill>
                  <a:srgbClr val="FF0000"/>
                </a:solidFill>
              </a:rPr>
              <a:t> gaji, skor ujian, jumlah buku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Data Statistik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Data Kuantitatif: data yang berbentuk bilangan</a:t>
            </a:r>
          </a:p>
          <a:p>
            <a:pPr eaLnBrk="1" hangingPunct="1">
              <a:buFontTx/>
              <a:buNone/>
            </a:pPr>
            <a:r>
              <a:rPr lang="en-US" smtClean="0"/>
              <a:t>   a.  Data diskrit: data dari hasil menghitung</a:t>
            </a:r>
          </a:p>
          <a:p>
            <a:pPr eaLnBrk="1" hangingPunct="1">
              <a:buFontTx/>
              <a:buNone/>
            </a:pPr>
            <a:r>
              <a:rPr lang="en-US" smtClean="0"/>
              <a:t>   b.  Data kontinu: data dari hasil </a:t>
            </a:r>
          </a:p>
          <a:p>
            <a:pPr eaLnBrk="1" hangingPunct="1">
              <a:buFontTx/>
              <a:buNone/>
            </a:pPr>
            <a:r>
              <a:rPr lang="en-US" smtClean="0"/>
              <a:t>        pengukuran  </a:t>
            </a:r>
          </a:p>
          <a:p>
            <a:pPr eaLnBrk="1" hangingPunct="1"/>
            <a:r>
              <a:rPr lang="en-US" smtClean="0"/>
              <a:t>Data kualitatif:  data non bilangan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1231</Words>
  <Application>Microsoft Office PowerPoint</Application>
  <PresentationFormat>On-screen Show (4:3)</PresentationFormat>
  <Paragraphs>228</Paragraphs>
  <Slides>21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PENDAHULUAN</vt:lpstr>
      <vt:lpstr>NASEHAT</vt:lpstr>
      <vt:lpstr>Slide 3</vt:lpstr>
      <vt:lpstr>STATISTIK</vt:lpstr>
      <vt:lpstr>Fungsi statistik</vt:lpstr>
      <vt:lpstr>Slide 6</vt:lpstr>
      <vt:lpstr>Slide 7</vt:lpstr>
      <vt:lpstr>Slide 8</vt:lpstr>
      <vt:lpstr>Data Statistik</vt:lpstr>
      <vt:lpstr>Data menurut sumbernya</vt:lpstr>
      <vt:lpstr>Skala</vt:lpstr>
      <vt:lpstr>Skala Ukur Nominal</vt:lpstr>
      <vt:lpstr>Skala Ukur Ordinal</vt:lpstr>
      <vt:lpstr>Skala Ukur Interval</vt:lpstr>
      <vt:lpstr>Skala Ukur Rasio</vt:lpstr>
      <vt:lpstr>ANALISIS DAN INTEPRETASI DATA</vt:lpstr>
      <vt:lpstr>STATISTIK DESKRIPTIF</vt:lpstr>
      <vt:lpstr>STATISTIK INFERENSIAL</vt:lpstr>
      <vt:lpstr>Statistik Parametrik</vt:lpstr>
      <vt:lpstr>Statistik Non Parametrik</vt:lpstr>
      <vt:lpstr>ALHAMDULILLAHIRABBIL’ALAMIN  WASSALAAMU ‘ALAIKUM WARAKHMATULLAAHI WABAROKAATUH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PENDAHULUAN</dc:title>
  <dc:creator>toshiba</dc:creator>
  <cp:lastModifiedBy>Toshiba</cp:lastModifiedBy>
  <cp:revision>8</cp:revision>
  <dcterms:created xsi:type="dcterms:W3CDTF">2013-02-27T22:46:04Z</dcterms:created>
  <dcterms:modified xsi:type="dcterms:W3CDTF">2017-10-02T04:51:41Z</dcterms:modified>
</cp:coreProperties>
</file>